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之前主题模型研究方向告一段落，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年，开始了两个新方向上的研究，看了大量这两个方向的相关论文，撰写了三篇相关的论文。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70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其次，参加了自然语言处理领域的两次会议，在参会的过程中也学习到了一些和别人进行学术交流经验，还要继续学习。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23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在新的一年，看更多的论文，在新的方向上有所突破，同时抓住机会，多参加学术会议进行学术交流。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2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3528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buClrTx/>
              <a:defRPr sz="3800"/>
            </a:lvl1pPr>
            <a:lvl2pPr marL="808264" indent="-465364">
              <a:spcBef>
                <a:spcPts val="4500"/>
              </a:spcBef>
              <a:buClrTx/>
              <a:defRPr sz="3800"/>
            </a:lvl2pPr>
            <a:lvl3pPr marL="1151164" indent="-465364">
              <a:spcBef>
                <a:spcPts val="4500"/>
              </a:spcBef>
              <a:buClrTx/>
              <a:defRPr sz="3800"/>
            </a:lvl3pPr>
            <a:lvl4pPr marL="1494064" indent="-465364">
              <a:spcBef>
                <a:spcPts val="4500"/>
              </a:spcBef>
              <a:buClrTx/>
              <a:defRPr sz="3800"/>
            </a:lvl4pPr>
            <a:lvl5pPr marL="1836964" indent="-465364">
              <a:spcBef>
                <a:spcPts val="4500"/>
              </a:spcBef>
              <a:buClrTx/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"/>
          <p:cNvSpPr/>
          <p:nvPr/>
        </p:nvSpPr>
        <p:spPr>
          <a:xfrm>
            <a:off x="69376" y="2637045"/>
            <a:ext cx="24666469" cy="96989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50306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0" name="2018.jpg" descr="2018.jpg"/>
          <p:cNvPicPr>
            <a:picLocks noChangeAspect="1"/>
          </p:cNvPicPr>
          <p:nvPr/>
        </p:nvPicPr>
        <p:blipFill>
          <a:blip r:embed="rId2">
            <a:alphaModFix amt="32031"/>
            <a:extLst/>
          </a:blip>
          <a:srcRect t="16213" b="14656"/>
          <a:stretch>
            <a:fillRect/>
          </a:stretch>
        </p:blipFill>
        <p:spPr>
          <a:xfrm>
            <a:off x="-484477" y="559196"/>
            <a:ext cx="25352889" cy="1310816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矩形"/>
          <p:cNvSpPr/>
          <p:nvPr/>
        </p:nvSpPr>
        <p:spPr>
          <a:xfrm>
            <a:off x="-212946" y="0"/>
            <a:ext cx="24809892" cy="13716001"/>
          </a:xfrm>
          <a:prstGeom prst="rect">
            <a:avLst/>
          </a:prstGeom>
          <a:solidFill>
            <a:srgbClr val="FF2841">
              <a:alpha val="28512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" name="2018 年终总结"/>
          <p:cNvSpPr txBox="1">
            <a:spLocks noGrp="1"/>
          </p:cNvSpPr>
          <p:nvPr>
            <p:ph type="ctrTitle"/>
          </p:nvPr>
        </p:nvSpPr>
        <p:spPr>
          <a:xfrm>
            <a:off x="3690525" y="5251450"/>
            <a:ext cx="17002950" cy="3213100"/>
          </a:xfrm>
          <a:prstGeom prst="rect">
            <a:avLst/>
          </a:prstGeom>
          <a:ln w="9525">
            <a:round/>
          </a:ln>
        </p:spPr>
        <p:txBody>
          <a:bodyPr anchor="ctr"/>
          <a:lstStyle/>
          <a:p>
            <a:pPr>
              <a:defRPr sz="121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latin typeface="Nadeem"/>
                <a:ea typeface="Nadeem"/>
                <a:cs typeface="Nadeem"/>
                <a:sym typeface="Nadeem"/>
              </a:rPr>
              <a:t>2018</a:t>
            </a:r>
            <a:r>
              <a:rPr>
                <a:latin typeface="Xingkai SC Bold"/>
                <a:ea typeface="Xingkai SC Bold"/>
                <a:cs typeface="Xingkai SC Bold"/>
                <a:sym typeface="Xingkai SC Bold"/>
              </a:rPr>
              <a:t> 年终总结</a:t>
            </a:r>
            <a:r>
              <a:t> </a:t>
            </a:r>
          </a:p>
        </p:txBody>
      </p:sp>
      <p:sp>
        <p:nvSpPr>
          <p:cNvPr id="123" name="谢倩倩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10109064"/>
            <a:ext cx="14716126" cy="1589485"/>
          </a:xfrm>
          <a:prstGeom prst="rect">
            <a:avLst/>
          </a:prstGeom>
        </p:spPr>
        <p:txBody>
          <a:bodyPr/>
          <a:lstStyle>
            <a:lvl1pPr>
              <a:defRPr sz="4100"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r>
              <a:t>谢倩倩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"/>
          <p:cNvSpPr txBox="1"/>
          <p:nvPr/>
        </p:nvSpPr>
        <p:spPr>
          <a:xfrm>
            <a:off x="1200695" y="1000079"/>
            <a:ext cx="968376" cy="714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endParaRPr/>
          </a:p>
        </p:txBody>
      </p:sp>
      <p:sp>
        <p:nvSpPr>
          <p:cNvPr id="126" name="读万卷书"/>
          <p:cNvSpPr txBox="1"/>
          <p:nvPr/>
        </p:nvSpPr>
        <p:spPr>
          <a:xfrm>
            <a:off x="6617829" y="2151062"/>
            <a:ext cx="11855738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000" b="0">
                <a:solidFill>
                  <a:srgbClr val="000000"/>
                </a:solidFill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t>读万卷书</a:t>
            </a:r>
          </a:p>
        </p:txBody>
      </p:sp>
      <p:grpSp>
        <p:nvGrpSpPr>
          <p:cNvPr id="136" name="成组"/>
          <p:cNvGrpSpPr/>
          <p:nvPr/>
        </p:nvGrpSpPr>
        <p:grpSpPr>
          <a:xfrm>
            <a:off x="1819691" y="8234688"/>
            <a:ext cx="21701397" cy="2774587"/>
            <a:chOff x="0" y="146367"/>
            <a:chExt cx="21701395" cy="2774585"/>
          </a:xfrm>
        </p:grpSpPr>
        <p:grpSp>
          <p:nvGrpSpPr>
            <p:cNvPr id="130" name="成组"/>
            <p:cNvGrpSpPr/>
            <p:nvPr/>
          </p:nvGrpSpPr>
          <p:grpSpPr>
            <a:xfrm>
              <a:off x="5296448" y="146367"/>
              <a:ext cx="16404947" cy="2774585"/>
              <a:chOff x="0" y="146367"/>
              <a:chExt cx="16404945" cy="2774583"/>
            </a:xfrm>
          </p:grpSpPr>
          <p:sp>
            <p:nvSpPr>
              <p:cNvPr id="127" name="Cluster-aware Manifold Regularization for Semi-supervised Learning with Triple…"/>
              <p:cNvSpPr txBox="1"/>
              <p:nvPr/>
            </p:nvSpPr>
            <p:spPr>
              <a:xfrm>
                <a:off x="0" y="146367"/>
                <a:ext cx="16404946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l" defTabSz="457200">
                  <a:lnSpc>
                    <a:spcPts val="3400"/>
                  </a:lnSpc>
                  <a:defRPr sz="3900" b="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dirty="0"/>
                  <a:t>Cluster-aware Manifold Regularization for Semi-supervised Learning with Triple</a:t>
                </a:r>
              </a:p>
              <a:p>
                <a:pPr algn="l" defTabSz="457200">
                  <a:lnSpc>
                    <a:spcPts val="3400"/>
                  </a:lnSpc>
                  <a:defRPr sz="3900" b="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dirty="0"/>
                  <a:t>Generative Adversarial Nets </a:t>
                </a:r>
              </a:p>
            </p:txBody>
          </p:sp>
          <p:sp>
            <p:nvSpPr>
              <p:cNvPr id="128" name="Discriminative Deep Generative Models for Semi-supervised Learning"/>
              <p:cNvSpPr txBox="1"/>
              <p:nvPr/>
            </p:nvSpPr>
            <p:spPr>
              <a:xfrm>
                <a:off x="0" y="1239813"/>
                <a:ext cx="14335956" cy="7397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 defTabSz="457200">
                  <a:lnSpc>
                    <a:spcPts val="6400"/>
                  </a:lnSpc>
                  <a:spcBef>
                    <a:spcPts val="1200"/>
                  </a:spcBef>
                  <a:defRPr sz="3900" b="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dirty="0"/>
                  <a:t>Discriminative Deep Generative Models for Semi-supervised Learning </a:t>
                </a:r>
              </a:p>
            </p:txBody>
          </p:sp>
          <p:sp>
            <p:nvSpPr>
              <p:cNvPr id="129" name="Neural Sparse Topic Modelling"/>
              <p:cNvSpPr txBox="1"/>
              <p:nvPr/>
            </p:nvSpPr>
            <p:spPr>
              <a:xfrm>
                <a:off x="0" y="2181176"/>
                <a:ext cx="6494593" cy="7397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 defTabSz="457200">
                  <a:lnSpc>
                    <a:spcPts val="6400"/>
                  </a:lnSpc>
                  <a:spcBef>
                    <a:spcPts val="1200"/>
                  </a:spcBef>
                  <a:defRPr sz="3900" b="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dirty="0"/>
                  <a:t>Neural Sparse Topic Modelling </a:t>
                </a:r>
              </a:p>
            </p:txBody>
          </p:sp>
        </p:grpSp>
        <p:grpSp>
          <p:nvGrpSpPr>
            <p:cNvPr id="135" name="成组"/>
            <p:cNvGrpSpPr/>
            <p:nvPr/>
          </p:nvGrpSpPr>
          <p:grpSpPr>
            <a:xfrm>
              <a:off x="0" y="263659"/>
              <a:ext cx="4899504" cy="2540001"/>
              <a:chOff x="0" y="0"/>
              <a:chExt cx="4899503" cy="2540000"/>
            </a:xfrm>
          </p:grpSpPr>
          <p:sp>
            <p:nvSpPr>
              <p:cNvPr id="131" name="撰写论文"/>
              <p:cNvSpPr txBox="1"/>
              <p:nvPr/>
            </p:nvSpPr>
            <p:spPr>
              <a:xfrm>
                <a:off x="1118788" y="1278432"/>
                <a:ext cx="2688245" cy="714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000000"/>
                    </a:solidFill>
                  </a:defRPr>
                </a:lvl1pPr>
              </a:lstStyle>
              <a:p>
                <a:r>
                  <a:t>撰写论文</a:t>
                </a:r>
              </a:p>
            </p:txBody>
          </p:sp>
          <p:pic>
            <p:nvPicPr>
              <p:cNvPr id="132" name="得到大学icon-麦穗-左.png" descr="得到大学icon-麦穗-左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540000" cy="254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3" name="得到大学icon-麦穗-右.png" descr="得到大学icon-麦穗-右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59502" y="0"/>
                <a:ext cx="2540001" cy="254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" name="3"/>
              <p:cNvSpPr txBox="1"/>
              <p:nvPr/>
            </p:nvSpPr>
            <p:spPr>
              <a:xfrm>
                <a:off x="2164752" y="210614"/>
                <a:ext cx="596316" cy="1221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7000">
                    <a:solidFill>
                      <a:srgbClr val="FF2841"/>
                    </a:solidFill>
                    <a:latin typeface="American Typewriter"/>
                    <a:ea typeface="American Typewriter"/>
                    <a:cs typeface="American Typewriter"/>
                    <a:sym typeface="American Typewriter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dirty="0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684883" y="4313985"/>
            <a:ext cx="16639585" cy="2649824"/>
            <a:chOff x="1773998" y="4650885"/>
            <a:chExt cx="16639585" cy="2649824"/>
          </a:xfrm>
        </p:grpSpPr>
        <p:grpSp>
          <p:nvGrpSpPr>
            <p:cNvPr id="139" name="成组"/>
            <p:cNvGrpSpPr/>
            <p:nvPr/>
          </p:nvGrpSpPr>
          <p:grpSpPr>
            <a:xfrm>
              <a:off x="7123634" y="5153675"/>
              <a:ext cx="11289949" cy="1917965"/>
              <a:chOff x="0" y="-91849"/>
              <a:chExt cx="11289947" cy="1917963"/>
            </a:xfrm>
          </p:grpSpPr>
          <p:sp>
            <p:nvSpPr>
              <p:cNvPr id="137" name="Neural Sparse Topical Coding. ACL 2018."/>
              <p:cNvSpPr txBox="1"/>
              <p:nvPr/>
            </p:nvSpPr>
            <p:spPr>
              <a:xfrm>
                <a:off x="0" y="-91849"/>
                <a:ext cx="11289947" cy="8770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l" defTabSz="457200">
                  <a:lnSpc>
                    <a:spcPts val="6400"/>
                  </a:lnSpc>
                  <a:spcBef>
                    <a:spcPts val="1200"/>
                  </a:spcBef>
                  <a:defRPr sz="3900" b="0" i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altLang="zh-CN" i="0" dirty="0" smtClean="0"/>
                  <a:t>Deep Generative Models in Semi-supervised Learning</a:t>
                </a:r>
                <a:r>
                  <a:rPr i="0" dirty="0" smtClean="0"/>
                  <a:t>. </a:t>
                </a:r>
                <a:endParaRPr i="0" dirty="0"/>
              </a:p>
            </p:txBody>
          </p:sp>
          <p:sp>
            <p:nvSpPr>
              <p:cNvPr id="138" name="Bayesian Sparse Topical Coding. TKDE."/>
              <p:cNvSpPr txBox="1"/>
              <p:nvPr/>
            </p:nvSpPr>
            <p:spPr>
              <a:xfrm>
                <a:off x="0" y="861108"/>
                <a:ext cx="7058020" cy="9650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l" defTabSz="457200">
                  <a:lnSpc>
                    <a:spcPts val="6400"/>
                  </a:lnSpc>
                  <a:spcBef>
                    <a:spcPts val="1200"/>
                  </a:spcBef>
                  <a:defRPr sz="3900" b="0" i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i="0" dirty="0" smtClean="0"/>
                  <a:t>Spoken Language Understanding</a:t>
                </a:r>
                <a:r>
                  <a:rPr i="0" dirty="0" smtClean="0"/>
                  <a:t>. </a:t>
                </a:r>
                <a:endParaRPr i="0" dirty="0"/>
              </a:p>
            </p:txBody>
          </p:sp>
        </p:grpSp>
        <p:grpSp>
          <p:nvGrpSpPr>
            <p:cNvPr id="144" name="成组"/>
            <p:cNvGrpSpPr/>
            <p:nvPr/>
          </p:nvGrpSpPr>
          <p:grpSpPr>
            <a:xfrm>
              <a:off x="1773998" y="4650885"/>
              <a:ext cx="4843831" cy="2649824"/>
              <a:chOff x="55674" y="0"/>
              <a:chExt cx="4843831" cy="2649824"/>
            </a:xfrm>
          </p:grpSpPr>
          <p:sp>
            <p:nvSpPr>
              <p:cNvPr id="140" name="发表论文"/>
              <p:cNvSpPr txBox="1"/>
              <p:nvPr/>
            </p:nvSpPr>
            <p:spPr>
              <a:xfrm>
                <a:off x="1118788" y="1317265"/>
                <a:ext cx="2688246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000000"/>
                    </a:solidFill>
                  </a:defRPr>
                </a:lvl1pPr>
              </a:lstStyle>
              <a:p>
                <a:r>
                  <a:rPr lang="zh-CN" altLang="en-US" dirty="0"/>
                  <a:t>阅读</a:t>
                </a:r>
                <a:r>
                  <a:rPr dirty="0" err="1" smtClean="0"/>
                  <a:t>论文</a:t>
                </a:r>
                <a:endParaRPr dirty="0"/>
              </a:p>
            </p:txBody>
          </p:sp>
          <p:pic>
            <p:nvPicPr>
              <p:cNvPr id="141" name="得到大学icon-麦穗-左.png" descr="得到大学icon-麦穗-左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5674" y="109823"/>
                <a:ext cx="2540001" cy="254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得到大学icon-麦穗-右.png" descr="得到大学icon-麦穗-右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59503" y="0"/>
                <a:ext cx="2540002" cy="254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" name="2"/>
              <p:cNvSpPr txBox="1"/>
              <p:nvPr/>
            </p:nvSpPr>
            <p:spPr>
              <a:xfrm>
                <a:off x="2164752" y="210613"/>
                <a:ext cx="596316" cy="1221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7000">
                    <a:solidFill>
                      <a:srgbClr val="FF2841"/>
                    </a:solidFill>
                    <a:latin typeface="American Typewriter"/>
                    <a:ea typeface="American Typewriter"/>
                    <a:cs typeface="American Typewriter"/>
                    <a:sym typeface="American Typewriter"/>
                  </a:defRPr>
                </a:lvl1pPr>
              </a:lstStyle>
              <a:p>
                <a:r>
                  <a:rPr lang="en-US" altLang="zh-CN" dirty="0" smtClean="0"/>
                  <a:t>1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线条"/>
          <p:cNvSpPr/>
          <p:nvPr/>
        </p:nvSpPr>
        <p:spPr>
          <a:xfrm flipV="1">
            <a:off x="6488152" y="4845622"/>
            <a:ext cx="1" cy="714376"/>
          </a:xfrm>
          <a:prstGeom prst="line">
            <a:avLst/>
          </a:prstGeom>
          <a:ln w="101600">
            <a:solidFill>
              <a:srgbClr val="FF2841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文本"/>
          <p:cNvSpPr txBox="1"/>
          <p:nvPr/>
        </p:nvSpPr>
        <p:spPr>
          <a:xfrm>
            <a:off x="1200695" y="1000079"/>
            <a:ext cx="968376" cy="714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endParaRPr/>
          </a:p>
        </p:txBody>
      </p:sp>
      <p:sp>
        <p:nvSpPr>
          <p:cNvPr id="149" name="行千里路"/>
          <p:cNvSpPr txBox="1"/>
          <p:nvPr/>
        </p:nvSpPr>
        <p:spPr>
          <a:xfrm>
            <a:off x="560283" y="1062933"/>
            <a:ext cx="11855738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000" b="0">
                <a:solidFill>
                  <a:srgbClr val="000000"/>
                </a:solidFill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rPr dirty="0" err="1"/>
              <a:t>行千里路</a:t>
            </a:r>
            <a:endParaRPr dirty="0"/>
          </a:p>
        </p:txBody>
      </p:sp>
      <p:sp>
        <p:nvSpPr>
          <p:cNvPr id="150" name="文本"/>
          <p:cNvSpPr txBox="1"/>
          <p:nvPr/>
        </p:nvSpPr>
        <p:spPr>
          <a:xfrm>
            <a:off x="11707812" y="2932112"/>
            <a:ext cx="968376" cy="714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endParaRPr/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3019" y="-1"/>
            <a:ext cx="10917117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local.png" descr="loc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86541" y="522061"/>
            <a:ext cx="714376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武汉…"/>
          <p:cNvSpPr txBox="1"/>
          <p:nvPr/>
        </p:nvSpPr>
        <p:spPr>
          <a:xfrm>
            <a:off x="17150593" y="448993"/>
            <a:ext cx="1081355" cy="86051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FFFFFF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>
                <a:solidFill>
                  <a:srgbClr val="000000"/>
                </a:solidFill>
              </a:defRPr>
            </a:pPr>
            <a:r>
              <a:t>武汉</a:t>
            </a:r>
          </a:p>
          <a:p>
            <a:pPr>
              <a:lnSpc>
                <a:spcPct val="80000"/>
              </a:lnSpc>
              <a:defRPr sz="1700">
                <a:solidFill>
                  <a:srgbClr val="000000"/>
                </a:solidFill>
              </a:defRPr>
            </a:pPr>
            <a:r>
              <a:t>Wuhan</a:t>
            </a:r>
          </a:p>
        </p:txBody>
      </p:sp>
      <p:pic>
        <p:nvPicPr>
          <p:cNvPr id="154" name="local (2).png" descr="local (2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76191" y="12509610"/>
            <a:ext cx="714376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线条"/>
          <p:cNvSpPr/>
          <p:nvPr/>
        </p:nvSpPr>
        <p:spPr>
          <a:xfrm flipV="1">
            <a:off x="14977956" y="1207565"/>
            <a:ext cx="1961980" cy="4685107"/>
          </a:xfrm>
          <a:prstGeom prst="line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线条"/>
          <p:cNvSpPr/>
          <p:nvPr/>
        </p:nvSpPr>
        <p:spPr>
          <a:xfrm flipH="1" flipV="1">
            <a:off x="14984036" y="5898752"/>
            <a:ext cx="7135508" cy="7379665"/>
          </a:xfrm>
          <a:prstGeom prst="line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" name="墨尔本…"/>
          <p:cNvSpPr txBox="1"/>
          <p:nvPr/>
        </p:nvSpPr>
        <p:spPr>
          <a:xfrm>
            <a:off x="20490961" y="12484209"/>
            <a:ext cx="1487755" cy="86051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FFFFFF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>
                <a:solidFill>
                  <a:srgbClr val="000000"/>
                </a:solidFill>
              </a:defRPr>
            </a:pPr>
            <a:r>
              <a:t>墨尔本</a:t>
            </a:r>
          </a:p>
          <a:p>
            <a:pPr>
              <a:lnSpc>
                <a:spcPct val="80000"/>
              </a:lnSpc>
              <a:defRPr sz="1700">
                <a:solidFill>
                  <a:srgbClr val="000000"/>
                </a:solidFill>
              </a:defRPr>
            </a:pPr>
            <a:r>
              <a:t>Melbourne</a:t>
            </a:r>
          </a:p>
        </p:txBody>
      </p:sp>
      <p:pic>
        <p:nvPicPr>
          <p:cNvPr id="158" name="plane.png" descr="plan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2084556">
            <a:off x="16617658" y="1110228"/>
            <a:ext cx="494077" cy="494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成组"/>
          <p:cNvGrpSpPr/>
          <p:nvPr/>
        </p:nvGrpSpPr>
        <p:grpSpPr>
          <a:xfrm>
            <a:off x="3966751" y="4087810"/>
            <a:ext cx="3935602" cy="714376"/>
            <a:chOff x="113624" y="0"/>
            <a:chExt cx="3935601" cy="714375"/>
          </a:xfrm>
        </p:grpSpPr>
        <p:sp>
          <p:nvSpPr>
            <p:cNvPr id="159" name="圆形"/>
            <p:cNvSpPr/>
            <p:nvPr/>
          </p:nvSpPr>
          <p:spPr>
            <a:xfrm>
              <a:off x="2386487" y="108649"/>
              <a:ext cx="497077" cy="497077"/>
            </a:xfrm>
            <a:prstGeom prst="ellipse">
              <a:avLst/>
            </a:prstGeom>
            <a:solidFill>
              <a:srgbClr val="FF284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武汉"/>
            <p:cNvSpPr txBox="1"/>
            <p:nvPr/>
          </p:nvSpPr>
          <p:spPr>
            <a:xfrm>
              <a:off x="3080850" y="0"/>
              <a:ext cx="968376" cy="71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>
                  <a:solidFill>
                    <a:srgbClr val="000000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t>武汉</a:t>
              </a:r>
            </a:p>
          </p:txBody>
        </p:sp>
        <p:sp>
          <p:nvSpPr>
            <p:cNvPr id="161" name="2018.07.11"/>
            <p:cNvSpPr txBox="1"/>
            <p:nvPr/>
          </p:nvSpPr>
          <p:spPr>
            <a:xfrm>
              <a:off x="113624" y="59432"/>
              <a:ext cx="1961953" cy="59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2018.07.11</a:t>
              </a:r>
            </a:p>
          </p:txBody>
        </p:sp>
      </p:grpSp>
      <p:grpSp>
        <p:nvGrpSpPr>
          <p:cNvPr id="166" name="成组"/>
          <p:cNvGrpSpPr/>
          <p:nvPr/>
        </p:nvGrpSpPr>
        <p:grpSpPr>
          <a:xfrm>
            <a:off x="3955539" y="6868593"/>
            <a:ext cx="4353214" cy="714376"/>
            <a:chOff x="102412" y="0"/>
            <a:chExt cx="4353212" cy="714375"/>
          </a:xfrm>
        </p:grpSpPr>
        <p:sp>
          <p:nvSpPr>
            <p:cNvPr id="163" name="圆形"/>
            <p:cNvSpPr/>
            <p:nvPr/>
          </p:nvSpPr>
          <p:spPr>
            <a:xfrm>
              <a:off x="2386487" y="108649"/>
              <a:ext cx="497077" cy="497077"/>
            </a:xfrm>
            <a:prstGeom prst="ellipse">
              <a:avLst/>
            </a:prstGeom>
            <a:solidFill>
              <a:srgbClr val="FF284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墨尔本"/>
            <p:cNvSpPr txBox="1"/>
            <p:nvPr/>
          </p:nvSpPr>
          <p:spPr>
            <a:xfrm>
              <a:off x="3080850" y="0"/>
              <a:ext cx="1374776" cy="71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>
                  <a:solidFill>
                    <a:srgbClr val="000000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t>墨尔本</a:t>
              </a:r>
            </a:p>
          </p:txBody>
        </p:sp>
        <p:sp>
          <p:nvSpPr>
            <p:cNvPr id="165" name="2018.07.14"/>
            <p:cNvSpPr txBox="1"/>
            <p:nvPr/>
          </p:nvSpPr>
          <p:spPr>
            <a:xfrm>
              <a:off x="102412" y="59432"/>
              <a:ext cx="1984376" cy="59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2018.07.14</a:t>
              </a:r>
            </a:p>
          </p:txBody>
        </p:sp>
      </p:grpSp>
      <p:grpSp>
        <p:nvGrpSpPr>
          <p:cNvPr id="170" name="成组"/>
          <p:cNvGrpSpPr/>
          <p:nvPr/>
        </p:nvGrpSpPr>
        <p:grpSpPr>
          <a:xfrm>
            <a:off x="3955539" y="8933433"/>
            <a:ext cx="3946814" cy="714376"/>
            <a:chOff x="102412" y="0"/>
            <a:chExt cx="3946812" cy="714375"/>
          </a:xfrm>
        </p:grpSpPr>
        <p:sp>
          <p:nvSpPr>
            <p:cNvPr id="167" name="圆形"/>
            <p:cNvSpPr/>
            <p:nvPr/>
          </p:nvSpPr>
          <p:spPr>
            <a:xfrm>
              <a:off x="2386487" y="108649"/>
              <a:ext cx="497077" cy="497077"/>
            </a:xfrm>
            <a:prstGeom prst="ellipse">
              <a:avLst/>
            </a:prstGeom>
            <a:solidFill>
              <a:srgbClr val="FF284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悉尼"/>
            <p:cNvSpPr txBox="1"/>
            <p:nvPr/>
          </p:nvSpPr>
          <p:spPr>
            <a:xfrm>
              <a:off x="3080850" y="0"/>
              <a:ext cx="968376" cy="71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>
                  <a:solidFill>
                    <a:srgbClr val="000000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t>悉尼</a:t>
              </a:r>
            </a:p>
          </p:txBody>
        </p:sp>
        <p:sp>
          <p:nvSpPr>
            <p:cNvPr id="169" name="2018.08.02"/>
            <p:cNvSpPr txBox="1"/>
            <p:nvPr/>
          </p:nvSpPr>
          <p:spPr>
            <a:xfrm>
              <a:off x="102412" y="59432"/>
              <a:ext cx="1984376" cy="59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2018.08.02</a:t>
              </a:r>
            </a:p>
          </p:txBody>
        </p:sp>
      </p:grpSp>
      <p:grpSp>
        <p:nvGrpSpPr>
          <p:cNvPr id="174" name="成组"/>
          <p:cNvGrpSpPr/>
          <p:nvPr/>
        </p:nvGrpSpPr>
        <p:grpSpPr>
          <a:xfrm>
            <a:off x="3952263" y="11608185"/>
            <a:ext cx="3948410" cy="636712"/>
            <a:chOff x="99136" y="38832"/>
            <a:chExt cx="3948408" cy="636711"/>
          </a:xfrm>
        </p:grpSpPr>
        <p:sp>
          <p:nvSpPr>
            <p:cNvPr id="171" name="圆形"/>
            <p:cNvSpPr/>
            <p:nvPr/>
          </p:nvSpPr>
          <p:spPr>
            <a:xfrm>
              <a:off x="2386487" y="108649"/>
              <a:ext cx="497077" cy="497077"/>
            </a:xfrm>
            <a:prstGeom prst="ellipse">
              <a:avLst/>
            </a:prstGeom>
            <a:solidFill>
              <a:srgbClr val="FF284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武汉"/>
            <p:cNvSpPr txBox="1"/>
            <p:nvPr/>
          </p:nvSpPr>
          <p:spPr>
            <a:xfrm>
              <a:off x="3082537" y="38832"/>
              <a:ext cx="965007" cy="636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0">
                  <a:solidFill>
                    <a:srgbClr val="000000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rPr lang="zh-CN" altLang="en-US" dirty="0"/>
                <a:t>长沙</a:t>
              </a:r>
              <a:endParaRPr dirty="0"/>
            </a:p>
          </p:txBody>
        </p:sp>
        <p:sp>
          <p:nvSpPr>
            <p:cNvPr id="173" name="2018.08.19"/>
            <p:cNvSpPr txBox="1"/>
            <p:nvPr/>
          </p:nvSpPr>
          <p:spPr>
            <a:xfrm>
              <a:off x="99136" y="38832"/>
              <a:ext cx="1990928" cy="636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dirty="0" smtClean="0"/>
                <a:t>2018.</a:t>
              </a:r>
              <a:r>
                <a:rPr lang="en-US" altLang="zh-CN" dirty="0" smtClean="0"/>
                <a:t>10</a:t>
              </a:r>
              <a:r>
                <a:rPr dirty="0" smtClean="0"/>
                <a:t>.19</a:t>
              </a:r>
              <a:endParaRPr dirty="0"/>
            </a:p>
          </p:txBody>
        </p:sp>
      </p:grpSp>
      <p:sp>
        <p:nvSpPr>
          <p:cNvPr id="175" name="线条"/>
          <p:cNvSpPr/>
          <p:nvPr/>
        </p:nvSpPr>
        <p:spPr>
          <a:xfrm flipV="1">
            <a:off x="6488152" y="7676582"/>
            <a:ext cx="1" cy="1163239"/>
          </a:xfrm>
          <a:prstGeom prst="line">
            <a:avLst/>
          </a:prstGeom>
          <a:ln w="101600">
            <a:solidFill>
              <a:srgbClr val="FF2841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线条"/>
          <p:cNvSpPr/>
          <p:nvPr/>
        </p:nvSpPr>
        <p:spPr>
          <a:xfrm flipV="1">
            <a:off x="6488152" y="9622967"/>
            <a:ext cx="1" cy="1979536"/>
          </a:xfrm>
          <a:prstGeom prst="line">
            <a:avLst/>
          </a:prstGeom>
          <a:ln w="101600">
            <a:solidFill>
              <a:srgbClr val="FF2841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" name="线条"/>
          <p:cNvSpPr/>
          <p:nvPr/>
        </p:nvSpPr>
        <p:spPr>
          <a:xfrm flipV="1">
            <a:off x="6488152" y="5603433"/>
            <a:ext cx="1" cy="1221725"/>
          </a:xfrm>
          <a:prstGeom prst="line">
            <a:avLst/>
          </a:prstGeom>
          <a:ln w="101600">
            <a:solidFill>
              <a:srgbClr val="FF2841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7">
            <a:extLst/>
          </a:blip>
          <a:srcRect r="37317" b="32584"/>
          <a:stretch>
            <a:fillRect/>
          </a:stretch>
        </p:blipFill>
        <p:spPr>
          <a:xfrm>
            <a:off x="8611910" y="6235974"/>
            <a:ext cx="3322005" cy="197953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8162.83 公里"/>
          <p:cNvSpPr txBox="1"/>
          <p:nvPr/>
        </p:nvSpPr>
        <p:spPr>
          <a:xfrm>
            <a:off x="6768867" y="5484552"/>
            <a:ext cx="2320926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8162.83 </a:t>
            </a:r>
            <a:r>
              <a:rPr b="0">
                <a:latin typeface="Xingkai SC Bold"/>
                <a:ea typeface="Xingkai SC Bold"/>
                <a:cs typeface="Xingkai SC Bold"/>
                <a:sym typeface="Xingkai SC Bold"/>
              </a:rPr>
              <a:t>公里</a:t>
            </a:r>
          </a:p>
        </p:txBody>
      </p:sp>
      <p:sp>
        <p:nvSpPr>
          <p:cNvPr id="182" name="711 公里"/>
          <p:cNvSpPr txBox="1"/>
          <p:nvPr/>
        </p:nvSpPr>
        <p:spPr>
          <a:xfrm>
            <a:off x="6768867" y="7907363"/>
            <a:ext cx="1610228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711 </a:t>
            </a:r>
            <a:r>
              <a:rPr b="0">
                <a:latin typeface="Xingkai SC Bold"/>
                <a:ea typeface="Xingkai SC Bold"/>
                <a:cs typeface="Xingkai SC Bold"/>
                <a:sym typeface="Xingkai SC Bold"/>
              </a:rPr>
              <a:t>公里</a:t>
            </a:r>
          </a:p>
        </p:txBody>
      </p:sp>
      <p:sp>
        <p:nvSpPr>
          <p:cNvPr id="183" name="8132.48 公里"/>
          <p:cNvSpPr txBox="1"/>
          <p:nvPr/>
        </p:nvSpPr>
        <p:spPr>
          <a:xfrm>
            <a:off x="6768867" y="10330174"/>
            <a:ext cx="2320926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8132.48 </a:t>
            </a:r>
            <a:r>
              <a:rPr b="0">
                <a:latin typeface="Xingkai SC Bold"/>
                <a:ea typeface="Xingkai SC Bold"/>
                <a:cs typeface="Xingkai SC Bold"/>
                <a:sym typeface="Xingkai SC Bold"/>
              </a:rPr>
              <a:t>公里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626" y="11316885"/>
            <a:ext cx="3538646" cy="1856023"/>
          </a:xfrm>
          <a:prstGeom prst="rect">
            <a:avLst/>
          </a:prstGeom>
        </p:spPr>
      </p:pic>
      <p:pic>
        <p:nvPicPr>
          <p:cNvPr id="179" name="acl.jpg" descr="acl.jpg"/>
          <p:cNvPicPr>
            <a:picLocks noChangeAspect="1"/>
          </p:cNvPicPr>
          <p:nvPr/>
        </p:nvPicPr>
        <p:blipFill>
          <a:blip r:embed="rId9">
            <a:extLst/>
          </a:blip>
          <a:srcRect l="16955" r="14168"/>
          <a:stretch>
            <a:fillRect/>
          </a:stretch>
        </p:blipFill>
        <p:spPr>
          <a:xfrm>
            <a:off x="12236913" y="838"/>
            <a:ext cx="12629611" cy="1371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g.png" descr="p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15" y="-1"/>
            <a:ext cx="771525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新的一年"/>
          <p:cNvSpPr txBox="1"/>
          <p:nvPr/>
        </p:nvSpPr>
        <p:spPr>
          <a:xfrm>
            <a:off x="11820553" y="4581523"/>
            <a:ext cx="6251576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 b="0">
                <a:solidFill>
                  <a:srgbClr val="000000"/>
                </a:solidFill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rPr dirty="0" err="1"/>
              <a:t>新的一年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3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1429" y="-19611"/>
            <a:ext cx="18381142" cy="1375522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矩形"/>
          <p:cNvSpPr/>
          <p:nvPr/>
        </p:nvSpPr>
        <p:spPr>
          <a:xfrm>
            <a:off x="3483602" y="371249"/>
            <a:ext cx="1243766" cy="1930261"/>
          </a:xfrm>
          <a:prstGeom prst="rect">
            <a:avLst/>
          </a:prstGeom>
          <a:solidFill>
            <a:srgbClr val="E93F3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166</Words>
  <Application>Microsoft Office PowerPoint</Application>
  <PresentationFormat>自定义</PresentationFormat>
  <Paragraphs>33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American Typewriter</vt:lpstr>
      <vt:lpstr>Helvetica Neue</vt:lpstr>
      <vt:lpstr>Helvetica Neue Light</vt:lpstr>
      <vt:lpstr>Helvetica Neue Medium</vt:lpstr>
      <vt:lpstr>Nadeem</vt:lpstr>
      <vt:lpstr>Xingkai SC Bold</vt:lpstr>
      <vt:lpstr>Xingkai SC Light</vt:lpstr>
      <vt:lpstr>华文楷体</vt:lpstr>
      <vt:lpstr>Times</vt:lpstr>
      <vt:lpstr>Times New Roman</vt:lpstr>
      <vt:lpstr>Black</vt:lpstr>
      <vt:lpstr>2018 年终总结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年终总结 </dc:title>
  <cp:lastModifiedBy>萌萌小仙女</cp:lastModifiedBy>
  <cp:revision>7</cp:revision>
  <dcterms:modified xsi:type="dcterms:W3CDTF">2019-01-11T05:35:53Z</dcterms:modified>
</cp:coreProperties>
</file>